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4" autoAdjust="0"/>
    <p:restoredTop sz="94660"/>
  </p:normalViewPr>
  <p:slideViewPr>
    <p:cSldViewPr snapToGrid="0">
      <p:cViewPr varScale="1">
        <p:scale>
          <a:sx n="68" d="100"/>
          <a:sy n="68" d="100"/>
        </p:scale>
        <p:origin x="428" y="52"/>
      </p:cViewPr>
      <p:guideLst/>
    </p:cSldViewPr>
  </p:slideViewPr>
  <p:notesTextViewPr>
    <p:cViewPr>
      <p:scale>
        <a:sx n="3" d="2"/>
        <a:sy n="3" d="2"/>
      </p:scale>
      <p:origin x="0" y="0"/>
    </p:cViewPr>
  </p:notesTextViewPr>
  <p:notesViewPr>
    <p:cSldViewPr snapToGrid="0">
      <p:cViewPr varScale="1">
        <p:scale>
          <a:sx n="51" d="100"/>
          <a:sy n="51" d="100"/>
        </p:scale>
        <p:origin x="2692"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jpeg>
</file>

<file path=ppt/media/image14.png>
</file>

<file path=ppt/media/image15.gif>
</file>

<file path=ppt/media/image2.png>
</file>

<file path=ppt/media/image3.png>
</file>

<file path=ppt/media/image4.png>
</file>

<file path=ppt/media/image5.png>
</file>

<file path=ppt/media/image6.png>
</file>

<file path=ppt/media/image7.jpe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5DCCFF-31E5-4B0B-9BA7-0FCDE7FFD9A2}" type="datetimeFigureOut">
              <a:rPr lang="en-US"/>
              <a:t>9/20/2017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ED9BD3-46CE-47F6-97D2-BECE6B042C00}" type="slidenum">
              <a:rPr lang="en-US"/>
              <a:t>‹#›</a:t>
            </a:fld>
            <a:endParaRPr lang="en-US"/>
          </a:p>
        </p:txBody>
      </p:sp>
    </p:spTree>
    <p:extLst>
      <p:ext uri="{BB962C8B-B14F-4D97-AF65-F5344CB8AC3E}">
        <p14:creationId xmlns:p14="http://schemas.microsoft.com/office/powerpoint/2010/main" val="2811470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ED9BD3-46CE-47F6-97D2-BECE6B042C00}" type="slidenum">
              <a:rPr lang="en-US" smtClean="0"/>
              <a:t>1</a:t>
            </a:fld>
            <a:endParaRPr lang="en-US"/>
          </a:p>
        </p:txBody>
      </p:sp>
    </p:spTree>
    <p:extLst>
      <p:ext uri="{BB962C8B-B14F-4D97-AF65-F5344CB8AC3E}">
        <p14:creationId xmlns:p14="http://schemas.microsoft.com/office/powerpoint/2010/main" val="19839862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ED9BD3-46CE-47F6-97D2-BECE6B042C00}" type="slidenum">
              <a:rPr lang="en-US" smtClean="0"/>
              <a:t>10</a:t>
            </a:fld>
            <a:endParaRPr lang="en-US"/>
          </a:p>
        </p:txBody>
      </p:sp>
    </p:spTree>
    <p:extLst>
      <p:ext uri="{BB962C8B-B14F-4D97-AF65-F5344CB8AC3E}">
        <p14:creationId xmlns:p14="http://schemas.microsoft.com/office/powerpoint/2010/main" val="3057039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ED9BD3-46CE-47F6-97D2-BECE6B042C00}" type="slidenum">
              <a:rPr lang="en-US" smtClean="0"/>
              <a:t>11</a:t>
            </a:fld>
            <a:endParaRPr lang="en-US"/>
          </a:p>
        </p:txBody>
      </p:sp>
    </p:spTree>
    <p:extLst>
      <p:ext uri="{BB962C8B-B14F-4D97-AF65-F5344CB8AC3E}">
        <p14:creationId xmlns:p14="http://schemas.microsoft.com/office/powerpoint/2010/main" val="42329349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ED9BD3-46CE-47F6-97D2-BECE6B042C00}" type="slidenum">
              <a:rPr lang="en-US" smtClean="0"/>
              <a:t>12</a:t>
            </a:fld>
            <a:endParaRPr lang="en-US"/>
          </a:p>
        </p:txBody>
      </p:sp>
    </p:spTree>
    <p:extLst>
      <p:ext uri="{BB962C8B-B14F-4D97-AF65-F5344CB8AC3E}">
        <p14:creationId xmlns:p14="http://schemas.microsoft.com/office/powerpoint/2010/main" val="4041574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CCleaner</a:t>
            </a:r>
            <a:r>
              <a:rPr lang="en-US" dirty="0"/>
              <a:t> started serving malware when you downloaded updates in August – recently acquired by Avast in July</a:t>
            </a:r>
          </a:p>
        </p:txBody>
      </p:sp>
      <p:sp>
        <p:nvSpPr>
          <p:cNvPr id="4" name="Slide Number Placeholder 3"/>
          <p:cNvSpPr>
            <a:spLocks noGrp="1"/>
          </p:cNvSpPr>
          <p:nvPr>
            <p:ph type="sldNum" sz="quarter" idx="10"/>
          </p:nvPr>
        </p:nvSpPr>
        <p:spPr/>
        <p:txBody>
          <a:bodyPr/>
          <a:lstStyle/>
          <a:p>
            <a:fld id="{94ED9BD3-46CE-47F6-97D2-BECE6B042C00}" type="slidenum">
              <a:rPr lang="en-US"/>
              <a:t>2</a:t>
            </a:fld>
            <a:endParaRPr lang="en-US"/>
          </a:p>
        </p:txBody>
      </p:sp>
    </p:spTree>
    <p:extLst>
      <p:ext uri="{BB962C8B-B14F-4D97-AF65-F5344CB8AC3E}">
        <p14:creationId xmlns:p14="http://schemas.microsoft.com/office/powerpoint/2010/main" val="26010712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Recap what EVAPI is and means – compare it to software process (not a waterfall)</a:t>
            </a:r>
          </a:p>
          <a:p>
            <a:endParaRPr lang="en-US" dirty="0"/>
          </a:p>
          <a:p>
            <a:r>
              <a:rPr lang="en-US" dirty="0"/>
              <a:t>Talk about what Enumeration is</a:t>
            </a:r>
          </a:p>
        </p:txBody>
      </p:sp>
      <p:sp>
        <p:nvSpPr>
          <p:cNvPr id="4" name="Slide Number Placeholder 3"/>
          <p:cNvSpPr>
            <a:spLocks noGrp="1"/>
          </p:cNvSpPr>
          <p:nvPr>
            <p:ph type="sldNum" sz="quarter" idx="10"/>
          </p:nvPr>
        </p:nvSpPr>
        <p:spPr/>
        <p:txBody>
          <a:bodyPr/>
          <a:lstStyle/>
          <a:p>
            <a:fld id="{94ED9BD3-46CE-47F6-97D2-BECE6B042C00}" type="slidenum">
              <a:rPr lang="en-US"/>
              <a:t>3</a:t>
            </a:fld>
            <a:endParaRPr lang="en-US"/>
          </a:p>
        </p:txBody>
      </p:sp>
    </p:spTree>
    <p:extLst>
      <p:ext uri="{BB962C8B-B14F-4D97-AF65-F5344CB8AC3E}">
        <p14:creationId xmlns:p14="http://schemas.microsoft.com/office/powerpoint/2010/main" val="3208258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Internal network = finding networking devices (other boxes, servers, </a:t>
            </a:r>
            <a:r>
              <a:rPr lang="en-US" dirty="0" err="1"/>
              <a:t>etc</a:t>
            </a:r>
            <a:r>
              <a:rPr lang="en-US" dirty="0"/>
              <a:t>)</a:t>
            </a:r>
          </a:p>
          <a:p>
            <a:r>
              <a:rPr lang="en-US" dirty="0"/>
              <a:t>Outside network: Finding wireless, or finding other things (SDR, Bluetooth, </a:t>
            </a:r>
            <a:r>
              <a:rPr lang="en-US" dirty="0" err="1"/>
              <a:t>etc</a:t>
            </a:r>
            <a:r>
              <a:rPr lang="en-US" dirty="0"/>
              <a:t>)</a:t>
            </a:r>
          </a:p>
          <a:p>
            <a:endParaRPr lang="en-US" dirty="0"/>
          </a:p>
        </p:txBody>
      </p:sp>
      <p:sp>
        <p:nvSpPr>
          <p:cNvPr id="4" name="Slide Number Placeholder 3"/>
          <p:cNvSpPr>
            <a:spLocks noGrp="1"/>
          </p:cNvSpPr>
          <p:nvPr>
            <p:ph type="sldNum" sz="quarter" idx="10"/>
          </p:nvPr>
        </p:nvSpPr>
        <p:spPr/>
        <p:txBody>
          <a:bodyPr/>
          <a:lstStyle/>
          <a:p>
            <a:fld id="{94ED9BD3-46CE-47F6-97D2-BECE6B042C00}" type="slidenum">
              <a:rPr lang="en-US"/>
              <a:t>4</a:t>
            </a:fld>
            <a:endParaRPr lang="en-US"/>
          </a:p>
        </p:txBody>
      </p:sp>
    </p:spTree>
    <p:extLst>
      <p:ext uri="{BB962C8B-B14F-4D97-AF65-F5344CB8AC3E}">
        <p14:creationId xmlns:p14="http://schemas.microsoft.com/office/powerpoint/2010/main" val="20208423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Quickest Introduction to Networks anyone has ever seen</a:t>
            </a:r>
          </a:p>
        </p:txBody>
      </p:sp>
      <p:sp>
        <p:nvSpPr>
          <p:cNvPr id="4" name="Slide Number Placeholder 3"/>
          <p:cNvSpPr>
            <a:spLocks noGrp="1"/>
          </p:cNvSpPr>
          <p:nvPr>
            <p:ph type="sldNum" sz="quarter" idx="10"/>
          </p:nvPr>
        </p:nvSpPr>
        <p:spPr/>
        <p:txBody>
          <a:bodyPr/>
          <a:lstStyle/>
          <a:p>
            <a:fld id="{94ED9BD3-46CE-47F6-97D2-BECE6B042C00}" type="slidenum">
              <a:rPr lang="en-US"/>
              <a:t>5</a:t>
            </a:fld>
            <a:endParaRPr lang="en-US"/>
          </a:p>
        </p:txBody>
      </p:sp>
    </p:spTree>
    <p:extLst>
      <p:ext uri="{BB962C8B-B14F-4D97-AF65-F5344CB8AC3E}">
        <p14:creationId xmlns:p14="http://schemas.microsoft.com/office/powerpoint/2010/main" val="923155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ED9BD3-46CE-47F6-97D2-BECE6B042C00}" type="slidenum">
              <a:rPr lang="en-US" smtClean="0"/>
              <a:t>6</a:t>
            </a:fld>
            <a:endParaRPr lang="en-US"/>
          </a:p>
        </p:txBody>
      </p:sp>
    </p:spTree>
    <p:extLst>
      <p:ext uri="{BB962C8B-B14F-4D97-AF65-F5344CB8AC3E}">
        <p14:creationId xmlns:p14="http://schemas.microsoft.com/office/powerpoint/2010/main" val="264699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ED9BD3-46CE-47F6-97D2-BECE6B042C00}" type="slidenum">
              <a:rPr lang="en-US" smtClean="0"/>
              <a:t>7</a:t>
            </a:fld>
            <a:endParaRPr lang="en-US"/>
          </a:p>
        </p:txBody>
      </p:sp>
    </p:spTree>
    <p:extLst>
      <p:ext uri="{BB962C8B-B14F-4D97-AF65-F5344CB8AC3E}">
        <p14:creationId xmlns:p14="http://schemas.microsoft.com/office/powerpoint/2010/main" val="1611241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285750">
              <a:buChar char="•"/>
            </a:pPr>
            <a:r>
              <a:rPr lang="en-US" dirty="0">
                <a:solidFill>
                  <a:srgbClr val="FFFFFF"/>
                </a:solidFill>
              </a:rPr>
              <a:t>Address Resolution Protocol (ARP) scan:</a:t>
            </a:r>
            <a:endParaRPr lang="en-US" dirty="0"/>
          </a:p>
          <a:p>
            <a:r>
              <a:rPr lang="en-US" dirty="0">
                <a:solidFill>
                  <a:srgbClr val="FFFFFF"/>
                </a:solidFill>
              </a:rPr>
              <a:t>In this technique, a series of ARP broadcast is sent, and the value for the target IP address field is incremented in each broadcast packet to discover active devices on the local network segment. This scan helps us to map out the entire network.</a:t>
            </a:r>
            <a:endParaRPr dirty="0"/>
          </a:p>
          <a:p>
            <a:pPr indent="-285750">
              <a:buChar char="•"/>
            </a:pPr>
            <a:r>
              <a:rPr lang="en-US" dirty="0">
                <a:solidFill>
                  <a:srgbClr val="FFFFFF"/>
                </a:solidFill>
              </a:rPr>
              <a:t>Vanilla TCP connect scan:</a:t>
            </a:r>
            <a:endParaRPr dirty="0"/>
          </a:p>
          <a:p>
            <a:r>
              <a:rPr lang="en-US" dirty="0">
                <a:solidFill>
                  <a:srgbClr val="FFFFFF"/>
                </a:solidFill>
              </a:rPr>
              <a:t>It is the basic scanning technique that uses connect system call of an operating system to open a connection to every port that is available.</a:t>
            </a:r>
            <a:endParaRPr dirty="0"/>
          </a:p>
          <a:p>
            <a:pPr indent="-285750">
              <a:buChar char="•"/>
            </a:pPr>
            <a:r>
              <a:rPr lang="en-US" dirty="0">
                <a:solidFill>
                  <a:srgbClr val="FFFFFF"/>
                </a:solidFill>
              </a:rPr>
              <a:t>TCP SYN (Half Open) scan:</a:t>
            </a:r>
            <a:endParaRPr dirty="0"/>
          </a:p>
          <a:p>
            <a:r>
              <a:rPr lang="en-US" dirty="0">
                <a:solidFill>
                  <a:srgbClr val="FFFFFF"/>
                </a:solidFill>
              </a:rPr>
              <a:t>SYN scanning is a technique that a malicious hacker uses to determine the state of a communications port without establishing a full connection. These scans are called half open because the attacking system doesn’t close the open connections.</a:t>
            </a:r>
            <a:endParaRPr/>
          </a:p>
          <a:p>
            <a:pPr indent="-285750">
              <a:buChar char="•"/>
            </a:pPr>
            <a:r>
              <a:rPr lang="en-US">
                <a:solidFill>
                  <a:srgbClr val="FFFFFF"/>
                </a:solidFill>
              </a:rPr>
              <a:t>TCP FIN Scan:</a:t>
            </a:r>
            <a:endParaRPr/>
          </a:p>
          <a:p>
            <a:r>
              <a:rPr lang="en-US">
                <a:solidFill>
                  <a:srgbClr val="FFFFFF"/>
                </a:solidFill>
              </a:rPr>
              <a:t>This scan can remain undetected through most firewalls, packet filters, and other scan detection programs. It sends FIN packets to the targeted system and prepares a report for the response it received.</a:t>
            </a:r>
            <a:endParaRPr/>
          </a:p>
          <a:p>
            <a:pPr indent="-285750">
              <a:buChar char="•"/>
            </a:pPr>
            <a:r>
              <a:rPr lang="en-US">
                <a:solidFill>
                  <a:srgbClr val="FFFFFF"/>
                </a:solidFill>
              </a:rPr>
              <a:t>TCP Reverse Ident Scan:</a:t>
            </a:r>
            <a:endParaRPr/>
          </a:p>
          <a:p>
            <a:r>
              <a:rPr lang="en-US">
                <a:solidFill>
                  <a:srgbClr val="FFFFFF"/>
                </a:solidFill>
              </a:rPr>
              <a:t>This scan discovers the username of the owner of any TCP connected process on the targeted system. It helps an attacker to use the ident protocol to discover who owns the process by allowing connection to open ports.</a:t>
            </a:r>
            <a:endParaRPr/>
          </a:p>
          <a:p>
            <a:pPr indent="-285750">
              <a:buChar char="•"/>
            </a:pPr>
            <a:r>
              <a:rPr lang="en-US">
                <a:solidFill>
                  <a:srgbClr val="FFFFFF"/>
                </a:solidFill>
              </a:rPr>
              <a:t>TCP XMAS Scan:</a:t>
            </a:r>
            <a:endParaRPr/>
          </a:p>
          <a:p>
            <a:r>
              <a:rPr lang="en-US">
                <a:solidFill>
                  <a:srgbClr val="FFFFFF"/>
                </a:solidFill>
              </a:rPr>
              <a:t>It is used to identify listening ports on the targeted system. The scan manipulates the URG, PSH and FIN flags of the TCP header.</a:t>
            </a:r>
            <a:endParaRPr/>
          </a:p>
          <a:p>
            <a:pPr indent="-285750">
              <a:buChar char="•"/>
            </a:pPr>
            <a:r>
              <a:rPr lang="en-US">
                <a:solidFill>
                  <a:srgbClr val="FFFFFF"/>
                </a:solidFill>
              </a:rPr>
              <a:t>TCP ACK Scan:</a:t>
            </a:r>
            <a:endParaRPr/>
          </a:p>
          <a:p>
            <a:r>
              <a:rPr lang="en-US">
                <a:solidFill>
                  <a:srgbClr val="FFFFFF"/>
                </a:solidFill>
              </a:rPr>
              <a:t>It is used to identify active websites that may not respond to standard ICMP pings. The attacker uses this method to determine the port status by acknowledgment received.</a:t>
            </a:r>
            <a:endParaRPr/>
          </a:p>
          <a:p>
            <a:pPr indent="-285750">
              <a:buChar char="•"/>
            </a:pPr>
            <a:r>
              <a:rPr lang="en-US">
                <a:solidFill>
                  <a:srgbClr val="FFFFFF"/>
                </a:solidFill>
              </a:rPr>
              <a:t>UDP ICMP Port Scan:</a:t>
            </a:r>
            <a:endParaRPr/>
          </a:p>
          <a:p>
            <a:r>
              <a:rPr lang="en-US" dirty="0">
                <a:solidFill>
                  <a:srgbClr val="FFFFFF"/>
                </a:solidFill>
              </a:rPr>
              <a:t>This scan is used to find high number ports, especially in Solaris systems. The scan is slow and unreliable.</a:t>
            </a:r>
            <a:endParaRPr dirty="0"/>
          </a:p>
          <a:p>
            <a:endParaRPr lang="en-US" dirty="0"/>
          </a:p>
        </p:txBody>
      </p:sp>
      <p:sp>
        <p:nvSpPr>
          <p:cNvPr id="4" name="Slide Number Placeholder 3"/>
          <p:cNvSpPr>
            <a:spLocks noGrp="1"/>
          </p:cNvSpPr>
          <p:nvPr>
            <p:ph type="sldNum" sz="quarter" idx="10"/>
          </p:nvPr>
        </p:nvSpPr>
        <p:spPr/>
        <p:txBody>
          <a:bodyPr/>
          <a:lstStyle/>
          <a:p>
            <a:fld id="{94ED9BD3-46CE-47F6-97D2-BECE6B042C00}" type="slidenum">
              <a:rPr lang="en-US"/>
              <a:t>8</a:t>
            </a:fld>
            <a:endParaRPr lang="en-US"/>
          </a:p>
        </p:txBody>
      </p:sp>
    </p:spTree>
    <p:extLst>
      <p:ext uri="{BB962C8B-B14F-4D97-AF65-F5344CB8AC3E}">
        <p14:creationId xmlns:p14="http://schemas.microsoft.com/office/powerpoint/2010/main" val="16849591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Active (most common): sending data to a system to see how the system responds. </a:t>
            </a:r>
          </a:p>
          <a:p>
            <a:r>
              <a:rPr lang="en-US" dirty="0"/>
              <a:t>Passive: examining traffic on the network to determine the operating system rather than generating network traffic by sending packets to them</a:t>
            </a:r>
          </a:p>
          <a:p>
            <a:endParaRPr lang="en-US" dirty="0">
              <a:solidFill>
                <a:srgbClr val="FFFFFF"/>
              </a:solidFill>
            </a:endParaRPr>
          </a:p>
          <a:p>
            <a:r>
              <a:rPr lang="en-US" dirty="0"/>
              <a:t>Common techniques are based on analyzing:</a:t>
            </a:r>
            <a:endParaRPr dirty="0"/>
          </a:p>
          <a:p>
            <a:pPr indent="-171450">
              <a:buChar char="•"/>
            </a:pPr>
            <a:r>
              <a:rPr lang="en-US" dirty="0"/>
              <a:t>IP TTL values.</a:t>
            </a:r>
            <a:endParaRPr dirty="0"/>
          </a:p>
          <a:p>
            <a:pPr indent="-171450">
              <a:buChar char="•"/>
            </a:pPr>
            <a:r>
              <a:rPr lang="en-US" dirty="0"/>
              <a:t>IP ID values.</a:t>
            </a:r>
            <a:endParaRPr dirty="0"/>
          </a:p>
          <a:p>
            <a:pPr indent="-171450">
              <a:buChar char="•"/>
            </a:pPr>
            <a:r>
              <a:rPr lang="en-US" dirty="0"/>
              <a:t>TCP Window size.</a:t>
            </a:r>
            <a:endParaRPr dirty="0"/>
          </a:p>
          <a:p>
            <a:pPr indent="-171450">
              <a:buChar char="•"/>
            </a:pPr>
            <a:r>
              <a:rPr lang="en-US" dirty="0">
                <a:solidFill>
                  <a:srgbClr val="FFFFFF"/>
                </a:solidFill>
              </a:rPr>
              <a:t>TCP Options (generally, in TCP SYN and SYN+ACK packets).</a:t>
            </a:r>
            <a:endParaRPr dirty="0"/>
          </a:p>
          <a:p>
            <a:pPr indent="-171450">
              <a:buChar char="•"/>
            </a:pPr>
            <a:r>
              <a:rPr lang="en-US" dirty="0"/>
              <a:t>DHCP requests.</a:t>
            </a:r>
            <a:endParaRPr dirty="0"/>
          </a:p>
          <a:p>
            <a:pPr indent="-171450">
              <a:buChar char="•"/>
            </a:pPr>
            <a:r>
              <a:rPr lang="en-US" dirty="0"/>
              <a:t>ICMP requests.</a:t>
            </a:r>
            <a:endParaRPr dirty="0"/>
          </a:p>
          <a:p>
            <a:pPr indent="-171450">
              <a:buChar char="•"/>
            </a:pPr>
            <a:r>
              <a:rPr lang="en-US" dirty="0">
                <a:solidFill>
                  <a:srgbClr val="FFFFFF"/>
                </a:solidFill>
              </a:rPr>
              <a:t>HTTP packets (generally, User-Agent field).</a:t>
            </a:r>
            <a:endParaRPr dirty="0"/>
          </a:p>
          <a:p>
            <a:pPr indent="-171450">
              <a:buChar char="•"/>
            </a:pPr>
            <a:endParaRPr/>
          </a:p>
          <a:p>
            <a:endParaRPr lang="en-US" dirty="0"/>
          </a:p>
        </p:txBody>
      </p:sp>
      <p:sp>
        <p:nvSpPr>
          <p:cNvPr id="4" name="Slide Number Placeholder 3"/>
          <p:cNvSpPr>
            <a:spLocks noGrp="1"/>
          </p:cNvSpPr>
          <p:nvPr>
            <p:ph type="sldNum" sz="quarter" idx="10"/>
          </p:nvPr>
        </p:nvSpPr>
        <p:spPr/>
        <p:txBody>
          <a:bodyPr/>
          <a:lstStyle/>
          <a:p>
            <a:fld id="{94ED9BD3-46CE-47F6-97D2-BECE6B042C00}" type="slidenum">
              <a:rPr lang="en-US"/>
              <a:t>9</a:t>
            </a:fld>
            <a:endParaRPr lang="en-US"/>
          </a:p>
        </p:txBody>
      </p:sp>
    </p:spTree>
    <p:extLst>
      <p:ext uri="{BB962C8B-B14F-4D97-AF65-F5344CB8AC3E}">
        <p14:creationId xmlns:p14="http://schemas.microsoft.com/office/powerpoint/2010/main" val="11563791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9/20/2017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9/20/2017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9/20/2017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9/20/2017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9/20/2017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9/20/2017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9/20/2017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9/20/2017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9/20/2017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9/20/2017</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9/20/2017</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9/20/2017</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9/20/2017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9/20/2017</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mailto:mr@auburn.edu" TargetMode="External"/><Relationship Id="rId2" Type="http://schemas.openxmlformats.org/officeDocument/2006/relationships/hyperlink" Target="mailto:V@auburn.edu"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8.gif"/><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EVAPI </a:t>
            </a:r>
            <a:r>
              <a:rPr lang="en-US" sz="6000" dirty="0"/>
              <a:t>- Enumeration</a:t>
            </a:r>
          </a:p>
        </p:txBody>
      </p:sp>
      <p:sp>
        <p:nvSpPr>
          <p:cNvPr id="3" name="Subtitle 2"/>
          <p:cNvSpPr>
            <a:spLocks noGrp="1"/>
          </p:cNvSpPr>
          <p:nvPr>
            <p:ph type="subTitle" idx="1"/>
          </p:nvPr>
        </p:nvSpPr>
        <p:spPr/>
        <p:txBody>
          <a:bodyPr/>
          <a:lstStyle/>
          <a:p>
            <a:r>
              <a:rPr lang="en-US" dirty="0"/>
              <a:t>Auburn Hacking club</a:t>
            </a:r>
          </a:p>
        </p:txBody>
      </p:sp>
      <p:sp>
        <p:nvSpPr>
          <p:cNvPr id="4" name="TextBox 3">
            <a:extLst>
              <a:ext uri="{FF2B5EF4-FFF2-40B4-BE49-F238E27FC236}">
                <a16:creationId xmlns:a16="http://schemas.microsoft.com/office/drawing/2014/main" id="{AE781D0A-428B-4CB7-87C8-C20948638648}"/>
              </a:ext>
            </a:extLst>
          </p:cNvPr>
          <p:cNvSpPr txBox="1"/>
          <p:nvPr/>
        </p:nvSpPr>
        <p:spPr>
          <a:xfrm>
            <a:off x="3582184" y="5731497"/>
            <a:ext cx="6523349" cy="769441"/>
          </a:xfrm>
          <a:prstGeom prst="rect">
            <a:avLst/>
          </a:prstGeom>
          <a:noFill/>
        </p:spPr>
        <p:txBody>
          <a:bodyPr wrap="square" rtlCol="0">
            <a:spAutoFit/>
          </a:bodyPr>
          <a:lstStyle/>
          <a:p>
            <a:r>
              <a:rPr lang="en-US" sz="4400" dirty="0"/>
              <a:t>https://goo.gl/aXX18b</a:t>
            </a:r>
          </a:p>
        </p:txBody>
      </p:sp>
    </p:spTree>
    <p:extLst>
      <p:ext uri="{BB962C8B-B14F-4D97-AF65-F5344CB8AC3E}">
        <p14:creationId xmlns:p14="http://schemas.microsoft.com/office/powerpoint/2010/main" val="2299734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a:t>
            </a:r>
          </a:p>
        </p:txBody>
      </p:sp>
      <p:sp>
        <p:nvSpPr>
          <p:cNvPr id="3" name="Content Placeholder 2"/>
          <p:cNvSpPr>
            <a:spLocks noGrp="1"/>
          </p:cNvSpPr>
          <p:nvPr>
            <p:ph idx="1"/>
          </p:nvPr>
        </p:nvSpPr>
        <p:spPr/>
        <p:txBody>
          <a:bodyPr vert="horz" lIns="91440" tIns="45720" rIns="91440" bIns="45720" rtlCol="0" anchor="t">
            <a:normAutofit/>
          </a:bodyPr>
          <a:lstStyle/>
          <a:p>
            <a:r>
              <a:rPr lang="en-US" sz="2800" dirty="0" err="1"/>
              <a:t>nmap</a:t>
            </a:r>
            <a:r>
              <a:rPr lang="en-US" sz="2800" dirty="0"/>
              <a:t> </a:t>
            </a:r>
          </a:p>
          <a:p>
            <a:pPr lvl="1">
              <a:buClr>
                <a:srgbClr val="8AD0D6"/>
              </a:buClr>
            </a:pPr>
            <a:r>
              <a:rPr lang="en-US" sz="2400" dirty="0" err="1"/>
              <a:t>Zenmap</a:t>
            </a:r>
            <a:r>
              <a:rPr lang="en-US" sz="2400" dirty="0"/>
              <a:t>, </a:t>
            </a:r>
            <a:r>
              <a:rPr lang="en-US" sz="2400" dirty="0" err="1"/>
              <a:t>sparta</a:t>
            </a:r>
            <a:endParaRPr lang="en-US" sz="2400" dirty="0"/>
          </a:p>
          <a:p>
            <a:pPr>
              <a:buClr>
                <a:srgbClr val="8AD0D6"/>
              </a:buClr>
            </a:pPr>
            <a:r>
              <a:rPr lang="en-US" sz="2800" dirty="0"/>
              <a:t>Mass-scan</a:t>
            </a:r>
          </a:p>
          <a:p>
            <a:pPr>
              <a:buClr>
                <a:srgbClr val="8AD0D6"/>
              </a:buClr>
            </a:pPr>
            <a:r>
              <a:rPr lang="en-US" sz="2800" dirty="0"/>
              <a:t>Nessus / </a:t>
            </a:r>
            <a:r>
              <a:rPr lang="en-US" sz="2800" dirty="0" err="1"/>
              <a:t>Vuln</a:t>
            </a:r>
            <a:r>
              <a:rPr lang="en-US" sz="2800" dirty="0"/>
              <a:t> Scanners</a:t>
            </a:r>
          </a:p>
          <a:p>
            <a:pPr>
              <a:buClr>
                <a:srgbClr val="8AD0D6"/>
              </a:buClr>
            </a:pPr>
            <a:r>
              <a:rPr lang="en-US" sz="2800" dirty="0"/>
              <a:t>Specific Tools</a:t>
            </a:r>
          </a:p>
          <a:p>
            <a:pPr lvl="1">
              <a:buClr>
                <a:srgbClr val="8AD0D6"/>
              </a:buClr>
            </a:pPr>
            <a:r>
              <a:rPr lang="en-US" sz="2600" dirty="0" err="1"/>
              <a:t>Snmpwalk</a:t>
            </a:r>
            <a:r>
              <a:rPr lang="en-US" sz="2600" dirty="0"/>
              <a:t>, </a:t>
            </a:r>
            <a:r>
              <a:rPr lang="en-US" sz="2600" dirty="0" err="1"/>
              <a:t>arp</a:t>
            </a:r>
            <a:r>
              <a:rPr lang="en-US" sz="2600" dirty="0"/>
              <a:t>-scan, </a:t>
            </a:r>
            <a:r>
              <a:rPr lang="en-US" sz="2600" dirty="0" err="1"/>
              <a:t>etc</a:t>
            </a:r>
          </a:p>
        </p:txBody>
      </p:sp>
      <p:pic>
        <p:nvPicPr>
          <p:cNvPr id="6" name="Picture 6" descr="&lt;strong&gt;Nmap&lt;/strong&gt; il port scanner | Linuxaria"/>
          <p:cNvPicPr>
            <a:picLocks noChangeAspect="1"/>
          </p:cNvPicPr>
          <p:nvPr/>
        </p:nvPicPr>
        <p:blipFill>
          <a:blip r:embed="rId3"/>
          <a:stretch>
            <a:fillRect/>
          </a:stretch>
        </p:blipFill>
        <p:spPr>
          <a:xfrm>
            <a:off x="6524625" y="1762125"/>
            <a:ext cx="5014019" cy="2692125"/>
          </a:xfrm>
          <a:prstGeom prst="rect">
            <a:avLst/>
          </a:prstGeom>
        </p:spPr>
      </p:pic>
    </p:spTree>
    <p:extLst>
      <p:ext uri="{BB962C8B-B14F-4D97-AF65-F5344CB8AC3E}">
        <p14:creationId xmlns:p14="http://schemas.microsoft.com/office/powerpoint/2010/main" val="2312760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On-The-Line Information Gathering</a:t>
            </a:r>
          </a:p>
        </p:txBody>
      </p:sp>
      <p:sp>
        <p:nvSpPr>
          <p:cNvPr id="3" name="Content Placeholder 2"/>
          <p:cNvSpPr>
            <a:spLocks noGrp="1"/>
          </p:cNvSpPr>
          <p:nvPr>
            <p:ph idx="1"/>
          </p:nvPr>
        </p:nvSpPr>
        <p:spPr>
          <a:xfrm>
            <a:off x="466725" y="2076450"/>
            <a:ext cx="8946541" cy="4195481"/>
          </a:xfrm>
        </p:spPr>
        <p:txBody>
          <a:bodyPr vert="horz" lIns="91440" tIns="45720" rIns="91440" bIns="45720" rtlCol="0" anchor="t">
            <a:normAutofit/>
          </a:bodyPr>
          <a:lstStyle/>
          <a:p>
            <a:r>
              <a:rPr lang="en-US" sz="2800" dirty="0"/>
              <a:t>Man in the Middle</a:t>
            </a:r>
          </a:p>
          <a:p>
            <a:pPr>
              <a:buClr>
                <a:srgbClr val="8AD0D6"/>
              </a:buClr>
            </a:pPr>
            <a:r>
              <a:rPr lang="en-US" sz="2800" dirty="0"/>
              <a:t>Wireshark</a:t>
            </a:r>
          </a:p>
          <a:p>
            <a:pPr lvl="1">
              <a:buClr>
                <a:srgbClr val="8AD0D6"/>
              </a:buClr>
            </a:pPr>
            <a:r>
              <a:rPr lang="en-US" sz="2400" dirty="0"/>
              <a:t>Packet Inspection / Analysis aka Sniffing</a:t>
            </a:r>
          </a:p>
          <a:p>
            <a:pPr>
              <a:buClr>
                <a:srgbClr val="8AD0D6"/>
              </a:buClr>
            </a:pPr>
            <a:r>
              <a:rPr lang="en-US" sz="2600" dirty="0"/>
              <a:t>Wtf is a packet</a:t>
            </a:r>
          </a:p>
        </p:txBody>
      </p:sp>
      <p:pic>
        <p:nvPicPr>
          <p:cNvPr id="4" name="Picture 4" descr="Serg-Salinas-MIS-6391 - networking (36)"/>
          <p:cNvPicPr>
            <a:picLocks noChangeAspect="1"/>
          </p:cNvPicPr>
          <p:nvPr/>
        </p:nvPicPr>
        <p:blipFill>
          <a:blip r:embed="rId3"/>
          <a:stretch>
            <a:fillRect/>
          </a:stretch>
        </p:blipFill>
        <p:spPr>
          <a:xfrm>
            <a:off x="7353300" y="2876550"/>
            <a:ext cx="4866214" cy="3694512"/>
          </a:xfrm>
          <a:prstGeom prst="rect">
            <a:avLst/>
          </a:prstGeom>
        </p:spPr>
      </p:pic>
    </p:spTree>
    <p:extLst>
      <p:ext uri="{BB962C8B-B14F-4D97-AF65-F5344CB8AC3E}">
        <p14:creationId xmlns:p14="http://schemas.microsoft.com/office/powerpoint/2010/main" val="645991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WiFi</a:t>
            </a:r>
            <a:r>
              <a:rPr lang="en-US" dirty="0"/>
              <a:t> World</a:t>
            </a:r>
          </a:p>
        </p:txBody>
      </p:sp>
      <p:sp>
        <p:nvSpPr>
          <p:cNvPr id="3" name="Content Placeholder 2"/>
          <p:cNvSpPr>
            <a:spLocks noGrp="1"/>
          </p:cNvSpPr>
          <p:nvPr>
            <p:ph idx="1"/>
          </p:nvPr>
        </p:nvSpPr>
        <p:spPr/>
        <p:txBody>
          <a:bodyPr vert="horz" lIns="91440" tIns="45720" rIns="91440" bIns="45720" rtlCol="0" anchor="t">
            <a:normAutofit/>
          </a:bodyPr>
          <a:lstStyle/>
          <a:p>
            <a:r>
              <a:rPr lang="en-US" sz="2800" dirty="0"/>
              <a:t>Basically the last world with less wires</a:t>
            </a:r>
          </a:p>
          <a:p>
            <a:pPr lvl="1">
              <a:buClr>
                <a:srgbClr val="8AD0D6"/>
              </a:buClr>
            </a:pPr>
            <a:r>
              <a:rPr lang="en-US" sz="2600" dirty="0"/>
              <a:t>Increases attack surface</a:t>
            </a:r>
          </a:p>
          <a:p>
            <a:pPr>
              <a:buClr>
                <a:srgbClr val="8AD0D6"/>
              </a:buClr>
            </a:pPr>
            <a:r>
              <a:rPr lang="en-US" sz="2800" dirty="0"/>
              <a:t>SSIDS, Channels, </a:t>
            </a:r>
          </a:p>
          <a:p>
            <a:pPr>
              <a:buClr>
                <a:srgbClr val="8AD0D6"/>
              </a:buClr>
            </a:pPr>
            <a:r>
              <a:rPr lang="en-US" sz="2800" dirty="0"/>
              <a:t>WEP vs WPA2</a:t>
            </a:r>
          </a:p>
          <a:p>
            <a:pPr>
              <a:buClr>
                <a:srgbClr val="8AD0D6"/>
              </a:buClr>
            </a:pPr>
            <a:r>
              <a:rPr lang="en-US" sz="2800" dirty="0"/>
              <a:t>Second Tier </a:t>
            </a:r>
            <a:r>
              <a:rPr lang="en-US" sz="2800" dirty="0" err="1"/>
              <a:t>Auth</a:t>
            </a:r>
            <a:r>
              <a:rPr lang="en-US" sz="2800" dirty="0"/>
              <a:t> Protocols</a:t>
            </a:r>
          </a:p>
        </p:txBody>
      </p:sp>
    </p:spTree>
    <p:extLst>
      <p:ext uri="{BB962C8B-B14F-4D97-AF65-F5344CB8AC3E}">
        <p14:creationId xmlns:p14="http://schemas.microsoft.com/office/powerpoint/2010/main" val="12993462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Everything else</a:t>
            </a:r>
          </a:p>
        </p:txBody>
      </p:sp>
      <p:sp>
        <p:nvSpPr>
          <p:cNvPr id="3" name="Content Placeholder 2"/>
          <p:cNvSpPr>
            <a:spLocks noGrp="1"/>
          </p:cNvSpPr>
          <p:nvPr>
            <p:ph idx="1"/>
          </p:nvPr>
        </p:nvSpPr>
        <p:spPr/>
        <p:txBody>
          <a:bodyPr vert="horz" lIns="91440" tIns="45720" rIns="91440" bIns="45720" rtlCol="0" anchor="t">
            <a:normAutofit/>
          </a:bodyPr>
          <a:lstStyle/>
          <a:p>
            <a:pPr>
              <a:buClr>
                <a:srgbClr val="8AD0D6"/>
              </a:buClr>
            </a:pPr>
            <a:r>
              <a:rPr lang="en-US" sz="3200" dirty="0"/>
              <a:t>Radio Frequencies</a:t>
            </a:r>
          </a:p>
          <a:p>
            <a:pPr>
              <a:buClr>
                <a:srgbClr val="8AD0D6"/>
              </a:buClr>
            </a:pPr>
            <a:r>
              <a:rPr lang="en-US" sz="3200" dirty="0"/>
              <a:t>SDR</a:t>
            </a:r>
            <a:endParaRPr dirty="0"/>
          </a:p>
          <a:p>
            <a:pPr>
              <a:buClr>
                <a:srgbClr val="8AD0D6"/>
              </a:buClr>
            </a:pPr>
            <a:r>
              <a:rPr lang="en-US" sz="3200" dirty="0"/>
              <a:t>Over the air protocols</a:t>
            </a:r>
          </a:p>
          <a:p>
            <a:pPr lvl="1">
              <a:buClr>
                <a:srgbClr val="8AD0D6"/>
              </a:buClr>
            </a:pPr>
            <a:r>
              <a:rPr lang="en-US" sz="2800" dirty="0" err="1"/>
              <a:t>Zigbee</a:t>
            </a:r>
            <a:endParaRPr lang="en-US" sz="2800" dirty="0"/>
          </a:p>
          <a:p>
            <a:pPr lvl="1">
              <a:buClr>
                <a:srgbClr val="8AD0D6"/>
              </a:buClr>
            </a:pPr>
            <a:r>
              <a:rPr lang="en-US" sz="2800" dirty="0"/>
              <a:t>Bluetooth</a:t>
            </a:r>
          </a:p>
          <a:p>
            <a:pPr lvl="1">
              <a:buClr>
                <a:srgbClr val="8AD0D6"/>
              </a:buClr>
            </a:pPr>
            <a:r>
              <a:rPr lang="en-US" sz="2800" dirty="0"/>
              <a:t>NFC</a:t>
            </a:r>
          </a:p>
          <a:p>
            <a:pPr>
              <a:buClr>
                <a:srgbClr val="8AD0D6"/>
              </a:buClr>
            </a:pPr>
            <a:endParaRPr lang="en-US" sz="3000" dirty="0"/>
          </a:p>
        </p:txBody>
      </p:sp>
    </p:spTree>
    <p:extLst>
      <p:ext uri="{BB962C8B-B14F-4D97-AF65-F5344CB8AC3E}">
        <p14:creationId xmlns:p14="http://schemas.microsoft.com/office/powerpoint/2010/main" val="9400401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Contact Info, Website, </a:t>
            </a:r>
            <a:r>
              <a:rPr lang="en-US" dirty="0" err="1"/>
              <a:t>etc</a:t>
            </a:r>
            <a:r>
              <a:rPr lang="en-US" dirty="0"/>
              <a:t>, </a:t>
            </a:r>
            <a:r>
              <a:rPr lang="en-US" dirty="0" err="1"/>
              <a:t>etc</a:t>
            </a:r>
            <a:r>
              <a:rPr lang="en-US" dirty="0"/>
              <a:t>, </a:t>
            </a:r>
            <a:r>
              <a:rPr lang="en-US" dirty="0" err="1"/>
              <a:t>etc</a:t>
            </a:r>
          </a:p>
        </p:txBody>
      </p:sp>
      <p:sp>
        <p:nvSpPr>
          <p:cNvPr id="3" name="Content Placeholder 2"/>
          <p:cNvSpPr>
            <a:spLocks noGrp="1"/>
          </p:cNvSpPr>
          <p:nvPr>
            <p:ph idx="1"/>
          </p:nvPr>
        </p:nvSpPr>
        <p:spPr/>
        <p:txBody>
          <a:bodyPr vert="horz" lIns="91440" tIns="45720" rIns="91440" bIns="45720" rtlCol="0" anchor="t">
            <a:normAutofit/>
          </a:bodyPr>
          <a:lstStyle/>
          <a:p>
            <a:r>
              <a:rPr lang="en-US" sz="3200" dirty="0">
                <a:hlinkClick r:id="rId2"/>
              </a:rPr>
              <a:t>v@auburn.edu</a:t>
            </a:r>
            <a:r>
              <a:rPr lang="en-US" sz="3200" dirty="0"/>
              <a:t> | </a:t>
            </a:r>
            <a:r>
              <a:rPr lang="en-US" sz="3200" dirty="0">
                <a:hlinkClick r:id="rId3"/>
              </a:rPr>
              <a:t>mr@auburn.edu</a:t>
            </a:r>
          </a:p>
          <a:p>
            <a:pPr>
              <a:buClr>
                <a:srgbClr val="8AD0D6"/>
              </a:buClr>
            </a:pPr>
            <a:endParaRPr lang="en-US" sz="3200" dirty="0"/>
          </a:p>
          <a:p>
            <a:pPr>
              <a:buClr>
                <a:srgbClr val="8AD0D6"/>
              </a:buClr>
            </a:pPr>
            <a:r>
              <a:rPr lang="en-US" sz="3200" dirty="0"/>
              <a:t>auctf.github.io</a:t>
            </a:r>
            <a:br>
              <a:rPr lang="en-US" dirty="0">
                <a:latin typeface="+mj-ea"/>
                <a:cs typeface="+mj-ea"/>
              </a:rPr>
            </a:br>
            <a:endParaRPr lang="en-US" dirty="0">
              <a:latin typeface="+mj-ea"/>
              <a:cs typeface="+mj-ea"/>
            </a:endParaRPr>
          </a:p>
          <a:p>
            <a:r>
              <a:rPr lang="en-US" sz="3200" dirty="0"/>
              <a:t>https://goo.gl/aXX18b</a:t>
            </a:r>
          </a:p>
        </p:txBody>
      </p:sp>
    </p:spTree>
    <p:extLst>
      <p:ext uri="{BB962C8B-B14F-4D97-AF65-F5344CB8AC3E}">
        <p14:creationId xmlns:p14="http://schemas.microsoft.com/office/powerpoint/2010/main" val="1368990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Week</a:t>
            </a:r>
          </a:p>
        </p:txBody>
      </p:sp>
      <p:pic>
        <p:nvPicPr>
          <p:cNvPr id="4" name="Picture 4" descr="File:&lt;strong&gt;CCleaner logo&lt;/strong&gt; 2013.png - Wikipedia"/>
          <p:cNvPicPr>
            <a:picLocks noGrp="1" noChangeAspect="1"/>
          </p:cNvPicPr>
          <p:nvPr>
            <p:ph idx="1"/>
          </p:nvPr>
        </p:nvPicPr>
        <p:blipFill>
          <a:blip r:embed="rId3"/>
          <a:stretch>
            <a:fillRect/>
          </a:stretch>
        </p:blipFill>
        <p:spPr>
          <a:xfrm>
            <a:off x="6592999" y="2047875"/>
            <a:ext cx="3250794" cy="3250794"/>
          </a:xfrm>
          <a:prstGeom prst="rect">
            <a:avLst/>
          </a:prstGeom>
        </p:spPr>
      </p:pic>
      <p:pic>
        <p:nvPicPr>
          <p:cNvPr id="6" name="Picture 6" descr="equifax.jpg"/>
          <p:cNvPicPr>
            <a:picLocks noChangeAspect="1"/>
          </p:cNvPicPr>
          <p:nvPr/>
        </p:nvPicPr>
        <p:blipFill>
          <a:blip r:embed="rId4"/>
          <a:stretch>
            <a:fillRect/>
          </a:stretch>
        </p:blipFill>
        <p:spPr>
          <a:xfrm>
            <a:off x="1724469" y="2390775"/>
            <a:ext cx="2743907" cy="2743200"/>
          </a:xfrm>
          <a:prstGeom prst="rect">
            <a:avLst/>
          </a:prstGeom>
        </p:spPr>
      </p:pic>
      <p:sp>
        <p:nvSpPr>
          <p:cNvPr id="5" name="TextBox 4">
            <a:extLst>
              <a:ext uri="{FF2B5EF4-FFF2-40B4-BE49-F238E27FC236}">
                <a16:creationId xmlns:a16="http://schemas.microsoft.com/office/drawing/2014/main" id="{3E1F2FF8-6A17-430E-8B2E-FB4743124647}"/>
              </a:ext>
            </a:extLst>
          </p:cNvPr>
          <p:cNvSpPr txBox="1"/>
          <p:nvPr/>
        </p:nvSpPr>
        <p:spPr>
          <a:xfrm>
            <a:off x="3582184" y="5731497"/>
            <a:ext cx="6523349" cy="769441"/>
          </a:xfrm>
          <a:prstGeom prst="rect">
            <a:avLst/>
          </a:prstGeom>
          <a:noFill/>
        </p:spPr>
        <p:txBody>
          <a:bodyPr wrap="square" rtlCol="0">
            <a:spAutoFit/>
          </a:bodyPr>
          <a:lstStyle/>
          <a:p>
            <a:r>
              <a:rPr lang="en-US" sz="4400" dirty="0"/>
              <a:t>https://goo.gl/aXX18b</a:t>
            </a:r>
          </a:p>
        </p:txBody>
      </p:sp>
      <p:pic>
        <p:nvPicPr>
          <p:cNvPr id="7" name="Picture 6">
            <a:extLst>
              <a:ext uri="{FF2B5EF4-FFF2-40B4-BE49-F238E27FC236}">
                <a16:creationId xmlns:a16="http://schemas.microsoft.com/office/drawing/2014/main" id="{CBA7CD12-F486-4846-A8DF-50585F7CACCD}"/>
              </a:ext>
            </a:extLst>
          </p:cNvPr>
          <p:cNvPicPr>
            <a:picLocks noChangeAspect="1"/>
          </p:cNvPicPr>
          <p:nvPr/>
        </p:nvPicPr>
        <p:blipFill>
          <a:blip r:embed="rId5"/>
          <a:stretch>
            <a:fillRect/>
          </a:stretch>
        </p:blipFill>
        <p:spPr>
          <a:xfrm>
            <a:off x="3751868" y="2125315"/>
            <a:ext cx="3949831" cy="3008660"/>
          </a:xfrm>
          <a:prstGeom prst="rect">
            <a:avLst/>
          </a:prstGeom>
        </p:spPr>
      </p:pic>
    </p:spTree>
    <p:extLst>
      <p:ext uri="{BB962C8B-B14F-4D97-AF65-F5344CB8AC3E}">
        <p14:creationId xmlns:p14="http://schemas.microsoft.com/office/powerpoint/2010/main" val="2264183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EVAPI</a:t>
            </a:r>
          </a:p>
        </p:txBody>
      </p:sp>
      <p:sp>
        <p:nvSpPr>
          <p:cNvPr id="3" name="Content Placeholder 2"/>
          <p:cNvSpPr>
            <a:spLocks noGrp="1"/>
          </p:cNvSpPr>
          <p:nvPr>
            <p:ph idx="1"/>
          </p:nvPr>
        </p:nvSpPr>
        <p:spPr/>
        <p:txBody>
          <a:bodyPr vert="horz" lIns="91440" tIns="45720" rIns="91440" bIns="45720" rtlCol="0" anchor="t">
            <a:normAutofit/>
          </a:bodyPr>
          <a:lstStyle/>
          <a:p>
            <a:r>
              <a:rPr lang="en-US" dirty="0"/>
              <a:t>Enumeration</a:t>
            </a:r>
          </a:p>
          <a:p>
            <a:pPr>
              <a:buClr>
                <a:srgbClr val="8AD0D6"/>
              </a:buClr>
            </a:pPr>
            <a:r>
              <a:rPr lang="en-US" dirty="0"/>
              <a:t>Vulnerability Scanning</a:t>
            </a:r>
          </a:p>
          <a:p>
            <a:pPr>
              <a:buClr>
                <a:srgbClr val="8AD0D6"/>
              </a:buClr>
            </a:pPr>
            <a:r>
              <a:rPr lang="en-US" dirty="0"/>
              <a:t>Access</a:t>
            </a:r>
          </a:p>
          <a:p>
            <a:pPr>
              <a:buClr>
                <a:srgbClr val="8AD0D6"/>
              </a:buClr>
            </a:pPr>
            <a:r>
              <a:rPr lang="en-US" dirty="0"/>
              <a:t>Privilege Escalation</a:t>
            </a:r>
          </a:p>
          <a:p>
            <a:pPr>
              <a:buClr>
                <a:srgbClr val="8AD0D6"/>
              </a:buClr>
            </a:pPr>
            <a:r>
              <a:rPr lang="en-US" dirty="0"/>
              <a:t>Implant</a:t>
            </a:r>
          </a:p>
        </p:txBody>
      </p:sp>
    </p:spTree>
    <p:extLst>
      <p:ext uri="{BB962C8B-B14F-4D97-AF65-F5344CB8AC3E}">
        <p14:creationId xmlns:p14="http://schemas.microsoft.com/office/powerpoint/2010/main" val="3223427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Enumeration Environment</a:t>
            </a:r>
          </a:p>
        </p:txBody>
      </p:sp>
      <p:sp>
        <p:nvSpPr>
          <p:cNvPr id="3" name="Content Placeholder 2"/>
          <p:cNvSpPr>
            <a:spLocks noGrp="1"/>
          </p:cNvSpPr>
          <p:nvPr>
            <p:ph idx="1"/>
          </p:nvPr>
        </p:nvSpPr>
        <p:spPr/>
        <p:txBody>
          <a:bodyPr vert="horz" lIns="91440" tIns="45720" rIns="91440" bIns="45720" rtlCol="0" anchor="t">
            <a:normAutofit/>
          </a:bodyPr>
          <a:lstStyle/>
          <a:p>
            <a:pPr marL="0" indent="0">
              <a:buNone/>
            </a:pPr>
            <a:r>
              <a:rPr lang="en-US" sz="2800" dirty="0"/>
              <a:t>Internal Networking</a:t>
            </a:r>
          </a:p>
          <a:p>
            <a:pPr marL="0" indent="0">
              <a:buNone/>
            </a:pPr>
            <a:endParaRPr lang="en-US" sz="2800" dirty="0"/>
          </a:p>
          <a:p>
            <a:pPr marL="0" indent="0">
              <a:buNone/>
            </a:pPr>
            <a:r>
              <a:rPr lang="en-US" sz="2800" dirty="0"/>
              <a:t>Outside a Network ~ Wireless</a:t>
            </a:r>
          </a:p>
          <a:p>
            <a:pPr marL="0" indent="0">
              <a:buNone/>
            </a:pPr>
            <a:endParaRPr lang="en-US" sz="2800" dirty="0"/>
          </a:p>
          <a:p>
            <a:pPr marL="0" indent="0">
              <a:buNone/>
            </a:pPr>
            <a:r>
              <a:rPr lang="en-US" sz="2800" dirty="0"/>
              <a:t>Outside a Network ~ Other</a:t>
            </a:r>
          </a:p>
        </p:txBody>
      </p:sp>
    </p:spTree>
    <p:extLst>
      <p:ext uri="{BB962C8B-B14F-4D97-AF65-F5344CB8AC3E}">
        <p14:creationId xmlns:p14="http://schemas.microsoft.com/office/powerpoint/2010/main" val="27367639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Double Brace 20"/>
          <p:cNvSpPr/>
          <p:nvPr/>
        </p:nvSpPr>
        <p:spPr>
          <a:xfrm>
            <a:off x="1209675" y="1466850"/>
            <a:ext cx="9260104" cy="4220054"/>
          </a:xfrm>
          <a:prstGeom prst="bracePair">
            <a:avLst/>
          </a:prstGeom>
          <a:ln>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 name="Title 1"/>
          <p:cNvSpPr>
            <a:spLocks noGrp="1"/>
          </p:cNvSpPr>
          <p:nvPr>
            <p:ph type="title"/>
          </p:nvPr>
        </p:nvSpPr>
        <p:spPr/>
        <p:txBody>
          <a:bodyPr/>
          <a:lstStyle/>
          <a:p>
            <a:r>
              <a:rPr lang="en-US" dirty="0"/>
              <a:t>Networking World</a:t>
            </a:r>
          </a:p>
        </p:txBody>
      </p:sp>
      <p:pic>
        <p:nvPicPr>
          <p:cNvPr id="4" name="Picture 4"/>
          <p:cNvPicPr>
            <a:picLocks noGrp="1" noChangeAspect="1"/>
          </p:cNvPicPr>
          <p:nvPr>
            <p:ph idx="1"/>
          </p:nvPr>
        </p:nvPicPr>
        <p:blipFill>
          <a:blip r:embed="rId3"/>
          <a:stretch>
            <a:fillRect/>
          </a:stretch>
        </p:blipFill>
        <p:spPr>
          <a:xfrm>
            <a:off x="3686175" y="1943100"/>
            <a:ext cx="4232761" cy="4195762"/>
          </a:xfrm>
          <a:prstGeom prst="rect">
            <a:avLst/>
          </a:prstGeom>
        </p:spPr>
      </p:pic>
      <p:sp>
        <p:nvSpPr>
          <p:cNvPr id="6" name="TextBox 5"/>
          <p:cNvSpPr txBox="1"/>
          <p:nvPr/>
        </p:nvSpPr>
        <p:spPr>
          <a:xfrm>
            <a:off x="4466147" y="3292415"/>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000000"/>
                </a:solidFill>
              </a:rPr>
              <a:t>IP Address</a:t>
            </a:r>
          </a:p>
        </p:txBody>
      </p:sp>
      <p:sp>
        <p:nvSpPr>
          <p:cNvPr id="12" name="TextBox 11"/>
          <p:cNvSpPr txBox="1"/>
          <p:nvPr/>
        </p:nvSpPr>
        <p:spPr>
          <a:xfrm>
            <a:off x="3714750" y="443865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000000"/>
                </a:solidFill>
              </a:rPr>
              <a:t>Port</a:t>
            </a:r>
          </a:p>
        </p:txBody>
      </p:sp>
      <p:pic>
        <p:nvPicPr>
          <p:cNvPr id="17" name="Picture 4"/>
          <p:cNvPicPr>
            <a:picLocks noChangeAspect="1"/>
          </p:cNvPicPr>
          <p:nvPr/>
        </p:nvPicPr>
        <p:blipFill>
          <a:blip r:embed="rId3"/>
          <a:stretch>
            <a:fillRect/>
          </a:stretch>
        </p:blipFill>
        <p:spPr>
          <a:xfrm>
            <a:off x="8058150" y="1411138"/>
            <a:ext cx="1075313" cy="1071015"/>
          </a:xfrm>
          <a:prstGeom prst="rect">
            <a:avLst/>
          </a:prstGeom>
        </p:spPr>
      </p:pic>
      <p:pic>
        <p:nvPicPr>
          <p:cNvPr id="18" name="Picture 4"/>
          <p:cNvPicPr>
            <a:picLocks noChangeAspect="1"/>
          </p:cNvPicPr>
          <p:nvPr/>
        </p:nvPicPr>
        <p:blipFill>
          <a:blip r:embed="rId3"/>
          <a:stretch>
            <a:fillRect/>
          </a:stretch>
        </p:blipFill>
        <p:spPr>
          <a:xfrm>
            <a:off x="2286000" y="1790700"/>
            <a:ext cx="1075313" cy="1071015"/>
          </a:xfrm>
          <a:prstGeom prst="rect">
            <a:avLst/>
          </a:prstGeom>
        </p:spPr>
      </p:pic>
      <p:pic>
        <p:nvPicPr>
          <p:cNvPr id="19" name="Picture 4"/>
          <p:cNvPicPr>
            <a:picLocks noChangeAspect="1"/>
          </p:cNvPicPr>
          <p:nvPr/>
        </p:nvPicPr>
        <p:blipFill>
          <a:blip r:embed="rId3"/>
          <a:stretch>
            <a:fillRect/>
          </a:stretch>
        </p:blipFill>
        <p:spPr>
          <a:xfrm>
            <a:off x="8223849" y="3292415"/>
            <a:ext cx="1075313" cy="1071015"/>
          </a:xfrm>
          <a:prstGeom prst="rect">
            <a:avLst/>
          </a:prstGeom>
        </p:spPr>
      </p:pic>
      <p:pic>
        <p:nvPicPr>
          <p:cNvPr id="20" name="Picture 4"/>
          <p:cNvPicPr>
            <a:picLocks noChangeAspect="1"/>
          </p:cNvPicPr>
          <p:nvPr/>
        </p:nvPicPr>
        <p:blipFill>
          <a:blip r:embed="rId3"/>
          <a:stretch>
            <a:fillRect/>
          </a:stretch>
        </p:blipFill>
        <p:spPr>
          <a:xfrm>
            <a:off x="2114550" y="3943350"/>
            <a:ext cx="1075313" cy="1071015"/>
          </a:xfrm>
          <a:prstGeom prst="rect">
            <a:avLst/>
          </a:prstGeom>
        </p:spPr>
      </p:pic>
      <p:sp>
        <p:nvSpPr>
          <p:cNvPr id="22" name="TextBox 21"/>
          <p:cNvSpPr txBox="1"/>
          <p:nvPr/>
        </p:nvSpPr>
        <p:spPr>
          <a:xfrm>
            <a:off x="3053571" y="1514475"/>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000000"/>
                </a:solidFill>
              </a:rPr>
              <a:t>Subnet</a:t>
            </a:r>
            <a:endParaRPr lang="en-US" dirty="0"/>
          </a:p>
        </p:txBody>
      </p:sp>
      <p:pic>
        <p:nvPicPr>
          <p:cNvPr id="23" name="Picture 23"/>
          <p:cNvPicPr>
            <a:picLocks noChangeAspect="1"/>
          </p:cNvPicPr>
          <p:nvPr/>
        </p:nvPicPr>
        <p:blipFill>
          <a:blip r:embed="rId4"/>
          <a:stretch>
            <a:fillRect/>
          </a:stretch>
        </p:blipFill>
        <p:spPr>
          <a:xfrm>
            <a:off x="9572625" y="2706897"/>
            <a:ext cx="2743200" cy="3550024"/>
          </a:xfrm>
          <a:prstGeom prst="rect">
            <a:avLst/>
          </a:prstGeom>
        </p:spPr>
      </p:pic>
      <p:sp>
        <p:nvSpPr>
          <p:cNvPr id="25" name="TextBox 24"/>
          <p:cNvSpPr txBox="1"/>
          <p:nvPr/>
        </p:nvSpPr>
        <p:spPr>
          <a:xfrm>
            <a:off x="9445925" y="2869002"/>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000000"/>
                </a:solidFill>
              </a:rPr>
              <a:t>Packets</a:t>
            </a:r>
            <a:endParaRPr lang="en-US" dirty="0"/>
          </a:p>
        </p:txBody>
      </p:sp>
      <p:sp>
        <p:nvSpPr>
          <p:cNvPr id="26" name="TextBox 25"/>
          <p:cNvSpPr txBox="1"/>
          <p:nvPr/>
        </p:nvSpPr>
        <p:spPr>
          <a:xfrm>
            <a:off x="9315450" y="583946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rgbClr val="000000"/>
                </a:solidFill>
              </a:rPr>
              <a:t>Routing</a:t>
            </a:r>
            <a:endParaRPr lang="en-US" dirty="0"/>
          </a:p>
        </p:txBody>
      </p:sp>
    </p:spTree>
    <p:extLst>
      <p:ext uri="{BB962C8B-B14F-4D97-AF65-F5344CB8AC3E}">
        <p14:creationId xmlns:p14="http://schemas.microsoft.com/office/powerpoint/2010/main" val="5325436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Bitch Networking Tools</a:t>
            </a:r>
          </a:p>
        </p:txBody>
      </p:sp>
      <p:sp>
        <p:nvSpPr>
          <p:cNvPr id="3" name="Content Placeholder 2"/>
          <p:cNvSpPr>
            <a:spLocks noGrp="1"/>
          </p:cNvSpPr>
          <p:nvPr>
            <p:ph idx="1"/>
          </p:nvPr>
        </p:nvSpPr>
        <p:spPr/>
        <p:txBody>
          <a:bodyPr vert="horz" lIns="91440" tIns="45720" rIns="91440" bIns="45720" rtlCol="0" anchor="t">
            <a:normAutofit/>
          </a:bodyPr>
          <a:lstStyle/>
          <a:p>
            <a:r>
              <a:rPr lang="en-US" sz="2800" dirty="0"/>
              <a:t>Ipconfig / </a:t>
            </a:r>
            <a:r>
              <a:rPr lang="en-US" sz="2800" dirty="0" err="1"/>
              <a:t>Ifconfig</a:t>
            </a:r>
            <a:endParaRPr lang="en-US" sz="2800" dirty="0"/>
          </a:p>
          <a:p>
            <a:pPr>
              <a:buClr>
                <a:srgbClr val="8AD0D6"/>
              </a:buClr>
            </a:pPr>
            <a:r>
              <a:rPr lang="en-US" sz="2800" dirty="0"/>
              <a:t>Ping</a:t>
            </a:r>
            <a:endParaRPr sz="2800"/>
          </a:p>
          <a:p>
            <a:pPr>
              <a:buClr>
                <a:srgbClr val="8AD0D6"/>
              </a:buClr>
            </a:pPr>
            <a:r>
              <a:rPr lang="en-US" sz="2800" dirty="0" err="1"/>
              <a:t>Tracert</a:t>
            </a:r>
            <a:r>
              <a:rPr lang="en-US" sz="2800" dirty="0"/>
              <a:t> / </a:t>
            </a:r>
            <a:r>
              <a:rPr lang="en-US" sz="2800" dirty="0" err="1"/>
              <a:t>Tracepath</a:t>
            </a:r>
            <a:r>
              <a:rPr lang="en-US" sz="2800" dirty="0"/>
              <a:t> / Traceroute</a:t>
            </a:r>
          </a:p>
          <a:p>
            <a:pPr>
              <a:buClr>
                <a:srgbClr val="8AD0D6"/>
              </a:buClr>
            </a:pPr>
            <a:r>
              <a:rPr lang="en-US" sz="2800" dirty="0" err="1"/>
              <a:t>Nslookup</a:t>
            </a:r>
            <a:endParaRPr lang="en-US" sz="2800" dirty="0"/>
          </a:p>
          <a:p>
            <a:pPr>
              <a:buClr>
                <a:srgbClr val="8AD0D6"/>
              </a:buClr>
            </a:pPr>
            <a:r>
              <a:rPr lang="en-US" sz="2800" dirty="0"/>
              <a:t>Netstat</a:t>
            </a:r>
          </a:p>
          <a:p>
            <a:pPr>
              <a:buClr>
                <a:srgbClr val="8AD0D6"/>
              </a:buClr>
            </a:pPr>
            <a:r>
              <a:rPr lang="en-US" sz="2800" dirty="0" err="1"/>
              <a:t>Ssh</a:t>
            </a:r>
            <a:r>
              <a:rPr lang="en-US" sz="2800" dirty="0"/>
              <a:t> / telnet / </a:t>
            </a:r>
            <a:r>
              <a:rPr lang="en-US" sz="2800" dirty="0" err="1"/>
              <a:t>puTTy</a:t>
            </a:r>
            <a:endParaRPr lang="en-US" sz="2800" dirty="0"/>
          </a:p>
          <a:p>
            <a:pPr>
              <a:buClr>
                <a:srgbClr val="8AD0D6"/>
              </a:buClr>
            </a:pPr>
            <a:endParaRPr lang="en-US" sz="2800" dirty="0"/>
          </a:p>
        </p:txBody>
      </p:sp>
      <p:pic>
        <p:nvPicPr>
          <p:cNvPr id="4" name="Picture 4" descr="This licensing tag was added to this file as part of the ..."/>
          <p:cNvPicPr>
            <a:picLocks noChangeAspect="1"/>
          </p:cNvPicPr>
          <p:nvPr/>
        </p:nvPicPr>
        <p:blipFill>
          <a:blip r:embed="rId3"/>
          <a:stretch>
            <a:fillRect/>
          </a:stretch>
        </p:blipFill>
        <p:spPr>
          <a:xfrm>
            <a:off x="7077075" y="838200"/>
            <a:ext cx="4704669" cy="5441378"/>
          </a:xfrm>
          <a:prstGeom prst="rect">
            <a:avLst/>
          </a:prstGeom>
        </p:spPr>
      </p:pic>
    </p:spTree>
    <p:extLst>
      <p:ext uri="{BB962C8B-B14F-4D97-AF65-F5344CB8AC3E}">
        <p14:creationId xmlns:p14="http://schemas.microsoft.com/office/powerpoint/2010/main" val="2203117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Port Scanning</a:t>
            </a:r>
          </a:p>
        </p:txBody>
      </p:sp>
      <p:pic>
        <p:nvPicPr>
          <p:cNvPr id="6" name="Picture 6"/>
          <p:cNvPicPr>
            <a:picLocks noGrp="1" noChangeAspect="1"/>
          </p:cNvPicPr>
          <p:nvPr>
            <p:ph idx="1"/>
          </p:nvPr>
        </p:nvPicPr>
        <p:blipFill>
          <a:blip r:embed="rId3"/>
          <a:stretch>
            <a:fillRect/>
          </a:stretch>
        </p:blipFill>
        <p:spPr>
          <a:xfrm>
            <a:off x="646111" y="1924050"/>
            <a:ext cx="4434061" cy="4195763"/>
          </a:xfrm>
          <a:prstGeom prst="rect">
            <a:avLst/>
          </a:prstGeom>
        </p:spPr>
      </p:pic>
      <p:sp>
        <p:nvSpPr>
          <p:cNvPr id="8" name="TextBox 7"/>
          <p:cNvSpPr txBox="1"/>
          <p:nvPr/>
        </p:nvSpPr>
        <p:spPr>
          <a:xfrm>
            <a:off x="5467350" y="1981200"/>
            <a:ext cx="4914077" cy="304698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t>Probing Ports -&gt; Analyzing Results</a:t>
            </a:r>
            <a:endParaRPr lang="en-US" dirty="0"/>
          </a:p>
          <a:p>
            <a:endParaRPr lang="en-US" sz="2400" dirty="0"/>
          </a:p>
          <a:p>
            <a:r>
              <a:rPr lang="en-US" sz="2400" dirty="0"/>
              <a:t>Open vs Filtered vs Closed</a:t>
            </a:r>
          </a:p>
          <a:p>
            <a:endParaRPr lang="en-US" sz="2400" dirty="0"/>
          </a:p>
          <a:p>
            <a:r>
              <a:rPr lang="en-US" sz="2400" dirty="0"/>
              <a:t>Secure on Wire vs Insecure</a:t>
            </a:r>
          </a:p>
          <a:p>
            <a:r>
              <a:rPr lang="en-US" sz="2400" dirty="0"/>
              <a:t>     SSH vs Telnet / SFTP vs FTP</a:t>
            </a:r>
          </a:p>
          <a:p>
            <a:endParaRPr lang="en-US" sz="2400" dirty="0"/>
          </a:p>
        </p:txBody>
      </p:sp>
    </p:spTree>
    <p:extLst>
      <p:ext uri="{BB962C8B-B14F-4D97-AF65-F5344CB8AC3E}">
        <p14:creationId xmlns:p14="http://schemas.microsoft.com/office/powerpoint/2010/main" val="3371118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Popular Types of Port Scans</a:t>
            </a:r>
          </a:p>
        </p:txBody>
      </p:sp>
      <p:sp>
        <p:nvSpPr>
          <p:cNvPr id="3" name="Content Placeholder 2"/>
          <p:cNvSpPr>
            <a:spLocks noGrp="1"/>
          </p:cNvSpPr>
          <p:nvPr>
            <p:ph idx="1"/>
          </p:nvPr>
        </p:nvSpPr>
        <p:spPr/>
        <p:txBody>
          <a:bodyPr vert="horz" lIns="91440" tIns="45720" rIns="91440" bIns="45720" rtlCol="0" anchor="t">
            <a:normAutofit/>
          </a:bodyPr>
          <a:lstStyle/>
          <a:p>
            <a:r>
              <a:rPr lang="en-US" sz="3200" dirty="0"/>
              <a:t>ARP Scan</a:t>
            </a:r>
          </a:p>
          <a:p>
            <a:pPr>
              <a:buClr>
                <a:srgbClr val="8AD0D6"/>
              </a:buClr>
            </a:pPr>
            <a:r>
              <a:rPr lang="en-US" sz="3200" dirty="0"/>
              <a:t>TCP Scans</a:t>
            </a:r>
          </a:p>
          <a:p>
            <a:pPr lvl="1">
              <a:buClr>
                <a:srgbClr val="8AD0D6"/>
              </a:buClr>
            </a:pPr>
            <a:r>
              <a:rPr lang="en-US" sz="3000" dirty="0"/>
              <a:t>Vanilla, SYN, FIN, IDENT, XMAS, ACK</a:t>
            </a:r>
          </a:p>
          <a:p>
            <a:pPr>
              <a:buClr>
                <a:srgbClr val="8AD0D6"/>
              </a:buClr>
            </a:pPr>
            <a:r>
              <a:rPr lang="en-US" sz="3200" dirty="0"/>
              <a:t>UDP ICMP Scans</a:t>
            </a:r>
          </a:p>
        </p:txBody>
      </p:sp>
    </p:spTree>
    <p:extLst>
      <p:ext uri="{BB962C8B-B14F-4D97-AF65-F5344CB8AC3E}">
        <p14:creationId xmlns:p14="http://schemas.microsoft.com/office/powerpoint/2010/main" val="39263248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Fingerprinting</a:t>
            </a:r>
          </a:p>
        </p:txBody>
      </p:sp>
      <p:sp>
        <p:nvSpPr>
          <p:cNvPr id="3" name="Content Placeholder 2"/>
          <p:cNvSpPr>
            <a:spLocks noGrp="1"/>
          </p:cNvSpPr>
          <p:nvPr>
            <p:ph idx="1"/>
          </p:nvPr>
        </p:nvSpPr>
        <p:spPr>
          <a:xfrm>
            <a:off x="5229225" y="2362200"/>
            <a:ext cx="8946541" cy="4195481"/>
          </a:xfrm>
        </p:spPr>
        <p:txBody>
          <a:bodyPr vert="horz" lIns="91440" tIns="45720" rIns="91440" bIns="45720" rtlCol="0" anchor="t">
            <a:normAutofit/>
          </a:bodyPr>
          <a:lstStyle/>
          <a:p>
            <a:r>
              <a:rPr lang="en-US" sz="2800" dirty="0"/>
              <a:t>Active vs Passive</a:t>
            </a:r>
          </a:p>
          <a:p>
            <a:pPr>
              <a:buClr>
                <a:srgbClr val="8AD0D6"/>
              </a:buClr>
            </a:pPr>
            <a:r>
              <a:rPr lang="en-US" sz="2800" dirty="0"/>
              <a:t>Detection of modification of packets</a:t>
            </a:r>
          </a:p>
          <a:p>
            <a:pPr>
              <a:buClr>
                <a:srgbClr val="8AD0D6"/>
              </a:buClr>
            </a:pPr>
            <a:r>
              <a:rPr lang="en-US" sz="2800" dirty="0"/>
              <a:t>Service Information </a:t>
            </a:r>
          </a:p>
          <a:p>
            <a:pPr lvl="1">
              <a:buClr>
                <a:srgbClr val="8AD0D6"/>
              </a:buClr>
            </a:pPr>
            <a:r>
              <a:rPr lang="en-US" sz="2600" dirty="0"/>
              <a:t>Banner grabbing</a:t>
            </a:r>
          </a:p>
        </p:txBody>
      </p:sp>
      <p:pic>
        <p:nvPicPr>
          <p:cNvPr id="4" name="Picture 4" descr="Protective case for HTC M8 reveals that a fingerprint ..."/>
          <p:cNvPicPr>
            <a:picLocks noChangeAspect="1"/>
          </p:cNvPicPr>
          <p:nvPr/>
        </p:nvPicPr>
        <p:blipFill>
          <a:blip r:embed="rId3"/>
          <a:stretch>
            <a:fillRect/>
          </a:stretch>
        </p:blipFill>
        <p:spPr>
          <a:xfrm>
            <a:off x="619125" y="1714500"/>
            <a:ext cx="4513525" cy="4513525"/>
          </a:xfrm>
          <a:prstGeom prst="rect">
            <a:avLst/>
          </a:prstGeom>
        </p:spPr>
      </p:pic>
    </p:spTree>
    <p:extLst>
      <p:ext uri="{BB962C8B-B14F-4D97-AF65-F5344CB8AC3E}">
        <p14:creationId xmlns:p14="http://schemas.microsoft.com/office/powerpoint/2010/main" val="24907843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197</TotalTime>
  <Words>579</Words>
  <Application>Microsoft Office PowerPoint</Application>
  <PresentationFormat>Widescreen</PresentationFormat>
  <Paragraphs>123</Paragraphs>
  <Slides>14</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Century Gothic</vt:lpstr>
      <vt:lpstr>Wingdings 3</vt:lpstr>
      <vt:lpstr>Ion</vt:lpstr>
      <vt:lpstr>EVAPI - Enumeration</vt:lpstr>
      <vt:lpstr>This Week</vt:lpstr>
      <vt:lpstr>EVAPI</vt:lpstr>
      <vt:lpstr>Enumeration Environment</vt:lpstr>
      <vt:lpstr>Networking World</vt:lpstr>
      <vt:lpstr>Basic Bitch Networking Tools</vt:lpstr>
      <vt:lpstr>Port Scanning</vt:lpstr>
      <vt:lpstr>Popular Types of Port Scans</vt:lpstr>
      <vt:lpstr>Fingerprinting</vt:lpstr>
      <vt:lpstr>Tools</vt:lpstr>
      <vt:lpstr>On-The-Line Information Gathering</vt:lpstr>
      <vt:lpstr>WiFi World</vt:lpstr>
      <vt:lpstr>Everything else</vt:lpstr>
      <vt:lpstr>Contact Info, Website, etc, etc, etc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Matthew_Rogers</cp:lastModifiedBy>
  <cp:revision>6</cp:revision>
  <dcterms:created xsi:type="dcterms:W3CDTF">2014-09-12T17:24:29Z</dcterms:created>
  <dcterms:modified xsi:type="dcterms:W3CDTF">2017-09-20T21:53:49Z</dcterms:modified>
</cp:coreProperties>
</file>

<file path=docProps/thumbnail.jpeg>
</file>